
<file path=[Content_Types].xml><?xml version="1.0" encoding="utf-8"?>
<Types xmlns="http://schemas.openxmlformats.org/package/2006/content-types">
  <Default Extension="jfif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6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7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8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9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84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65" r:id="rId23"/>
    <p:sldId id="277" r:id="rId24"/>
    <p:sldId id="278" r:id="rId25"/>
    <p:sldId id="279" r:id="rId26"/>
    <p:sldId id="280" r:id="rId27"/>
    <p:sldId id="281" r:id="rId28"/>
    <p:sldId id="282" r:id="rId29"/>
    <p:sldId id="285" r:id="rId30"/>
    <p:sldId id="283" r:id="rId31"/>
    <p:sldId id="28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3BE7345-A9B1-4EF3-86F4-5AD1B80845CE}">
          <p14:sldIdLst>
            <p14:sldId id="256"/>
            <p14:sldId id="257"/>
            <p14:sldId id="258"/>
            <p14:sldId id="259"/>
          </p14:sldIdLst>
        </p14:section>
        <p14:section name="2012" id="{23D067E5-A923-42E5-A23A-314DA0D16DF8}">
          <p14:sldIdLst/>
        </p14:section>
        <p14:section name="2014" id="{286F595F-9A77-4CAC-BA39-D9C001512D2F}">
          <p14:sldIdLst>
            <p14:sldId id="260"/>
            <p14:sldId id="261"/>
            <p14:sldId id="284"/>
            <p14:sldId id="262"/>
            <p14:sldId id="263"/>
          </p14:sldIdLst>
        </p14:section>
        <p14:section name="2016" id="{E9D11C6D-47DD-46C5-A953-45575BC624DD}">
          <p14:sldIdLst>
            <p14:sldId id="264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</p14:sldIdLst>
        </p14:section>
        <p14:section name="2017" id="{5069FF65-C0BD-4EDF-9941-2C499AE3C051}">
          <p14:sldIdLst>
            <p14:sldId id="265"/>
            <p14:sldId id="277"/>
            <p14:sldId id="278"/>
            <p14:sldId id="279"/>
            <p14:sldId id="280"/>
            <p14:sldId id="281"/>
            <p14:sldId id="282"/>
            <p14:sldId id="285"/>
            <p14:sldId id="283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7" autoAdjust="0"/>
    <p:restoredTop sz="82861" autoAdjust="0"/>
  </p:normalViewPr>
  <p:slideViewPr>
    <p:cSldViewPr snapToGrid="0">
      <p:cViewPr varScale="1">
        <p:scale>
          <a:sx n="70" d="100"/>
          <a:sy n="70" d="100"/>
        </p:scale>
        <p:origin x="20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/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/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/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/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/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/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/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/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/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/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/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/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/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/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/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/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/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/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/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/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/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/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/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/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/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F4C06D4-3562-4845-B692-44081698D5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E1DF777-D834-43E2-94D3-316316FA4797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2014</a:t>
          </a:r>
        </a:p>
      </dgm:t>
    </dgm:pt>
    <dgm:pt modelId="{C2811B95-8362-4E1B-B47E-E23B07AEF11D}" type="parTrans" cxnId="{FF26736D-1196-4379-A1FD-2427F7A9CD21}">
      <dgm:prSet/>
      <dgm:spPr/>
      <dgm:t>
        <a:bodyPr/>
        <a:lstStyle/>
        <a:p>
          <a:endParaRPr lang="en-US"/>
        </a:p>
      </dgm:t>
    </dgm:pt>
    <dgm:pt modelId="{D4C20FF2-E644-4F5A-9755-5A582374521B}" type="sibTrans" cxnId="{FF26736D-1196-4379-A1FD-2427F7A9CD21}">
      <dgm:prSet/>
      <dgm:spPr/>
      <dgm:t>
        <a:bodyPr/>
        <a:lstStyle/>
        <a:p>
          <a:endParaRPr lang="en-US"/>
        </a:p>
      </dgm:t>
    </dgm:pt>
    <dgm:pt modelId="{0621E534-385C-4C68-BF88-8582B85D90E0}">
      <dgm:prSet phldrT="[Text]"/>
      <dgm:spPr/>
      <dgm:t>
        <a:bodyPr/>
        <a:lstStyle/>
        <a:p>
          <a:r>
            <a:rPr lang="en-US" dirty="0"/>
            <a:t>2016</a:t>
          </a:r>
        </a:p>
      </dgm:t>
    </dgm:pt>
    <dgm:pt modelId="{A6B1A5CC-017A-43D3-A59A-C5B346C10AEA}" type="parTrans" cxnId="{2A469AF2-4AE5-4688-95AC-45452CCE88BD}">
      <dgm:prSet/>
      <dgm:spPr/>
      <dgm:t>
        <a:bodyPr/>
        <a:lstStyle/>
        <a:p>
          <a:endParaRPr lang="en-US"/>
        </a:p>
      </dgm:t>
    </dgm:pt>
    <dgm:pt modelId="{0EE59945-515E-4A91-890E-D3792BF8E17E}" type="sibTrans" cxnId="{2A469AF2-4AE5-4688-95AC-45452CCE88BD}">
      <dgm:prSet/>
      <dgm:spPr/>
      <dgm:t>
        <a:bodyPr/>
        <a:lstStyle/>
        <a:p>
          <a:endParaRPr lang="en-US"/>
        </a:p>
      </dgm:t>
    </dgm:pt>
    <dgm:pt modelId="{A27450BD-8017-4082-9054-3041422A07FB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2017</a:t>
          </a:r>
        </a:p>
      </dgm:t>
    </dgm:pt>
    <dgm:pt modelId="{562BECB2-6035-40DE-8A81-DB51644F9D54}" type="parTrans" cxnId="{9C996DCA-ED89-4607-9467-7801E7F857F0}">
      <dgm:prSet/>
      <dgm:spPr/>
      <dgm:t>
        <a:bodyPr/>
        <a:lstStyle/>
        <a:p>
          <a:endParaRPr lang="en-US"/>
        </a:p>
      </dgm:t>
    </dgm:pt>
    <dgm:pt modelId="{A5976C22-D2FC-40D5-8309-4B847C592780}" type="sibTrans" cxnId="{9C996DCA-ED89-4607-9467-7801E7F857F0}">
      <dgm:prSet/>
      <dgm:spPr/>
      <dgm:t>
        <a:bodyPr/>
        <a:lstStyle/>
        <a:p>
          <a:endParaRPr lang="en-US"/>
        </a:p>
      </dgm:t>
    </dgm:pt>
    <dgm:pt modelId="{F286D227-E5D1-4D6A-A654-583FF9821AED}" type="pres">
      <dgm:prSet presAssocID="{2F4C06D4-3562-4845-B692-44081698D5AD}" presName="Name0" presStyleCnt="0">
        <dgm:presLayoutVars>
          <dgm:dir/>
          <dgm:animLvl val="lvl"/>
          <dgm:resizeHandles val="exact"/>
        </dgm:presLayoutVars>
      </dgm:prSet>
      <dgm:spPr/>
    </dgm:pt>
    <dgm:pt modelId="{9AF573D8-63CF-4804-A65A-0D02E69B1CC0}" type="pres">
      <dgm:prSet presAssocID="{DE1DF777-D834-43E2-94D3-316316FA479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61E35F-7858-4CF9-A3CE-8B3F21EE2B1C}" type="pres">
      <dgm:prSet presAssocID="{D4C20FF2-E644-4F5A-9755-5A582374521B}" presName="parTxOnlySpace" presStyleCnt="0"/>
      <dgm:spPr/>
    </dgm:pt>
    <dgm:pt modelId="{D67C07D2-7D58-48EB-B5B7-2AD7B5CB8C98}" type="pres">
      <dgm:prSet presAssocID="{0621E534-385C-4C68-BF88-8582B85D90E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7C79EDF-4CE0-4D70-86B8-026E21CA4F5F}" type="pres">
      <dgm:prSet presAssocID="{0EE59945-515E-4A91-890E-D3792BF8E17E}" presName="parTxOnlySpace" presStyleCnt="0"/>
      <dgm:spPr/>
    </dgm:pt>
    <dgm:pt modelId="{D1F7EAC4-EEA3-443C-81F8-21C4A0A3EB29}" type="pres">
      <dgm:prSet presAssocID="{A27450BD-8017-4082-9054-3041422A07F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EED0B13-3D35-4F81-A875-6A0565A36BB8}" type="presOf" srcId="{2F4C06D4-3562-4845-B692-44081698D5AD}" destId="{F286D227-E5D1-4D6A-A654-583FF9821AED}" srcOrd="0" destOrd="0" presId="urn:microsoft.com/office/officeart/2005/8/layout/chevron1"/>
    <dgm:cxn modelId="{FF26736D-1196-4379-A1FD-2427F7A9CD21}" srcId="{2F4C06D4-3562-4845-B692-44081698D5AD}" destId="{DE1DF777-D834-43E2-94D3-316316FA4797}" srcOrd="0" destOrd="0" parTransId="{C2811B95-8362-4E1B-B47E-E23B07AEF11D}" sibTransId="{D4C20FF2-E644-4F5A-9755-5A582374521B}"/>
    <dgm:cxn modelId="{59ECEC9A-E450-43E4-8A91-A915EDFE1D74}" type="presOf" srcId="{A27450BD-8017-4082-9054-3041422A07FB}" destId="{D1F7EAC4-EEA3-443C-81F8-21C4A0A3EB29}" srcOrd="0" destOrd="0" presId="urn:microsoft.com/office/officeart/2005/8/layout/chevron1"/>
    <dgm:cxn modelId="{9C996DCA-ED89-4607-9467-7801E7F857F0}" srcId="{2F4C06D4-3562-4845-B692-44081698D5AD}" destId="{A27450BD-8017-4082-9054-3041422A07FB}" srcOrd="2" destOrd="0" parTransId="{562BECB2-6035-40DE-8A81-DB51644F9D54}" sibTransId="{A5976C22-D2FC-40D5-8309-4B847C592780}"/>
    <dgm:cxn modelId="{5CB636F0-BDA6-4F17-830A-2EFBD62B3FFF}" type="presOf" srcId="{0621E534-385C-4C68-BF88-8582B85D90E0}" destId="{D67C07D2-7D58-48EB-B5B7-2AD7B5CB8C98}" srcOrd="0" destOrd="0" presId="urn:microsoft.com/office/officeart/2005/8/layout/chevron1"/>
    <dgm:cxn modelId="{2A469AF2-4AE5-4688-95AC-45452CCE88BD}" srcId="{2F4C06D4-3562-4845-B692-44081698D5AD}" destId="{0621E534-385C-4C68-BF88-8582B85D90E0}" srcOrd="1" destOrd="0" parTransId="{A6B1A5CC-017A-43D3-A59A-C5B346C10AEA}" sibTransId="{0EE59945-515E-4A91-890E-D3792BF8E17E}"/>
    <dgm:cxn modelId="{0D3DACFA-0B1D-4312-8420-9A064D81D607}" type="presOf" srcId="{DE1DF777-D834-43E2-94D3-316316FA4797}" destId="{9AF573D8-63CF-4804-A65A-0D02E69B1CC0}" srcOrd="0" destOrd="0" presId="urn:microsoft.com/office/officeart/2005/8/layout/chevron1"/>
    <dgm:cxn modelId="{2F96132C-42DE-406B-A9F0-A4BA4AEA6E7B}" type="presParOf" srcId="{F286D227-E5D1-4D6A-A654-583FF9821AED}" destId="{9AF573D8-63CF-4804-A65A-0D02E69B1CC0}" srcOrd="0" destOrd="0" presId="urn:microsoft.com/office/officeart/2005/8/layout/chevron1"/>
    <dgm:cxn modelId="{811A0F2F-6B74-4467-BBA0-DBD5456F989B}" type="presParOf" srcId="{F286D227-E5D1-4D6A-A654-583FF9821AED}" destId="{6461E35F-7858-4CF9-A3CE-8B3F21EE2B1C}" srcOrd="1" destOrd="0" presId="urn:microsoft.com/office/officeart/2005/8/layout/chevron1"/>
    <dgm:cxn modelId="{75819FCA-CE00-4C0A-8C9E-5FECB84500EB}" type="presParOf" srcId="{F286D227-E5D1-4D6A-A654-583FF9821AED}" destId="{D67C07D2-7D58-48EB-B5B7-2AD7B5CB8C98}" srcOrd="2" destOrd="0" presId="urn:microsoft.com/office/officeart/2005/8/layout/chevron1"/>
    <dgm:cxn modelId="{35FD307B-1B6E-47A1-8FD6-2FD64DECA578}" type="presParOf" srcId="{F286D227-E5D1-4D6A-A654-583FF9821AED}" destId="{97C79EDF-4CE0-4D70-86B8-026E21CA4F5F}" srcOrd="3" destOrd="0" presId="urn:microsoft.com/office/officeart/2005/8/layout/chevron1"/>
    <dgm:cxn modelId="{2BF1E7FE-551A-4737-B32F-10F1618769A3}" type="presParOf" srcId="{F286D227-E5D1-4D6A-A654-583FF9821AED}" destId="{D1F7EAC4-EEA3-443C-81F8-21C4A0A3EB2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4226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2014</a:t>
          </a:r>
        </a:p>
      </dsp:txBody>
      <dsp:txXfrm>
        <a:off x="274019" y="0"/>
        <a:ext cx="2977885" cy="542260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42260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2016</a:t>
          </a:r>
        </a:p>
      </dsp:txBody>
      <dsp:txXfrm>
        <a:off x="3442149" y="0"/>
        <a:ext cx="2977885" cy="542260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42260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2017</a:t>
          </a:r>
        </a:p>
      </dsp:txBody>
      <dsp:txXfrm>
        <a:off x="6610280" y="0"/>
        <a:ext cx="2977885" cy="54226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032" y="0"/>
        <a:ext cx="3009860" cy="510285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6162" y="0"/>
        <a:ext cx="3009860" cy="510285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4293" y="0"/>
        <a:ext cx="3009860" cy="51028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032" y="0"/>
        <a:ext cx="3009860" cy="510285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6162" y="0"/>
        <a:ext cx="3009860" cy="510285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4293" y="0"/>
        <a:ext cx="3009860" cy="51028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032" y="0"/>
        <a:ext cx="3009860" cy="510285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6162" y="0"/>
        <a:ext cx="3009860" cy="510285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4293" y="0"/>
        <a:ext cx="3009860" cy="51028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032" y="0"/>
        <a:ext cx="3009860" cy="510285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6162" y="0"/>
        <a:ext cx="3009860" cy="510285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4293" y="0"/>
        <a:ext cx="3009860" cy="51028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032" y="0"/>
        <a:ext cx="3009860" cy="510285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6162" y="0"/>
        <a:ext cx="3009860" cy="510285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4293" y="0"/>
        <a:ext cx="3009860" cy="51028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032" y="0"/>
        <a:ext cx="3009860" cy="510285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6162" y="0"/>
        <a:ext cx="3009860" cy="510285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4293" y="0"/>
        <a:ext cx="3009860" cy="51028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032" y="0"/>
        <a:ext cx="3009860" cy="510285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6162" y="0"/>
        <a:ext cx="3009860" cy="510285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4293" y="0"/>
        <a:ext cx="3009860" cy="51028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032" y="0"/>
        <a:ext cx="3009860" cy="510285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6162" y="0"/>
        <a:ext cx="3009860" cy="510285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4293" y="0"/>
        <a:ext cx="3009860" cy="510285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032" y="0"/>
        <a:ext cx="3009860" cy="510285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6162" y="0"/>
        <a:ext cx="3009860" cy="510285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4293" y="0"/>
        <a:ext cx="3009860" cy="510285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032" y="0"/>
        <a:ext cx="3009860" cy="510285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6162" y="0"/>
        <a:ext cx="3009860" cy="510285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4293" y="0"/>
        <a:ext cx="3009860" cy="5102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579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2014</a:t>
          </a:r>
        </a:p>
      </dsp:txBody>
      <dsp:txXfrm>
        <a:off x="281876" y="0"/>
        <a:ext cx="2962171" cy="557974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57974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2016</a:t>
          </a:r>
        </a:p>
      </dsp:txBody>
      <dsp:txXfrm>
        <a:off x="3450006" y="0"/>
        <a:ext cx="2962171" cy="557974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57974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2017</a:t>
          </a:r>
        </a:p>
      </dsp:txBody>
      <dsp:txXfrm>
        <a:off x="6618137" y="0"/>
        <a:ext cx="2962171" cy="55797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2064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921" y="0"/>
        <a:ext cx="3008081" cy="512064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2064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7051" y="0"/>
        <a:ext cx="3008081" cy="512064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20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5182" y="0"/>
        <a:ext cx="3008081" cy="51206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032" y="0"/>
        <a:ext cx="3009860" cy="510285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6162" y="0"/>
        <a:ext cx="3009860" cy="510285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4293" y="0"/>
        <a:ext cx="3009860" cy="510285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032" y="0"/>
        <a:ext cx="3009860" cy="510285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6162" y="0"/>
        <a:ext cx="3009860" cy="510285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4293" y="0"/>
        <a:ext cx="3009860" cy="510285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21208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41339" rIns="41339" bIns="41339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2014</a:t>
          </a:r>
        </a:p>
      </dsp:txBody>
      <dsp:txXfrm>
        <a:off x="263493" y="0"/>
        <a:ext cx="2998937" cy="521208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21208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41339" rIns="41339" bIns="41339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2016</a:t>
          </a:r>
        </a:p>
      </dsp:txBody>
      <dsp:txXfrm>
        <a:off x="3431623" y="0"/>
        <a:ext cx="2998937" cy="521208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2120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41339" rIns="41339" bIns="41339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2017</a:t>
          </a:r>
        </a:p>
      </dsp:txBody>
      <dsp:txXfrm>
        <a:off x="6599754" y="0"/>
        <a:ext cx="2998937" cy="521208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2064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921" y="0"/>
        <a:ext cx="3008081" cy="512064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2064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7051" y="0"/>
        <a:ext cx="3008081" cy="512064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20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5182" y="0"/>
        <a:ext cx="3008081" cy="512064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2064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921" y="0"/>
        <a:ext cx="3008081" cy="512064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2064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7051" y="0"/>
        <a:ext cx="3008081" cy="512064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20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5182" y="0"/>
        <a:ext cx="3008081" cy="512064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032" y="0"/>
        <a:ext cx="3009860" cy="510285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6162" y="0"/>
        <a:ext cx="3009860" cy="510285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4293" y="0"/>
        <a:ext cx="3009860" cy="5102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032" y="0"/>
        <a:ext cx="3009860" cy="510285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6162" y="0"/>
        <a:ext cx="3009860" cy="510285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4293" y="0"/>
        <a:ext cx="3009860" cy="5102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032" y="0"/>
        <a:ext cx="3009860" cy="510285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6162" y="0"/>
        <a:ext cx="3009860" cy="510285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4293" y="0"/>
        <a:ext cx="3009860" cy="5102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032" y="0"/>
        <a:ext cx="3009860" cy="510285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6162" y="0"/>
        <a:ext cx="3009860" cy="510285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4293" y="0"/>
        <a:ext cx="3009860" cy="51028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032" y="0"/>
        <a:ext cx="3009860" cy="510285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6162" y="0"/>
        <a:ext cx="3009860" cy="510285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4293" y="0"/>
        <a:ext cx="3009860" cy="51028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032" y="0"/>
        <a:ext cx="3009860" cy="510285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6162" y="0"/>
        <a:ext cx="3009860" cy="510285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4293" y="0"/>
        <a:ext cx="3009860" cy="51028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032" y="0"/>
        <a:ext cx="3009860" cy="510285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6162" y="0"/>
        <a:ext cx="3009860" cy="510285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4293" y="0"/>
        <a:ext cx="3009860" cy="51028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573D8-63CF-4804-A65A-0D02E69B1CC0}">
      <dsp:nvSpPr>
        <dsp:cNvPr id="0" name=""/>
        <dsp:cNvSpPr/>
      </dsp:nvSpPr>
      <dsp:spPr>
        <a:xfrm>
          <a:off x="2889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2014</a:t>
          </a:r>
        </a:p>
      </dsp:txBody>
      <dsp:txXfrm>
        <a:off x="258032" y="0"/>
        <a:ext cx="3009860" cy="510285"/>
      </dsp:txXfrm>
    </dsp:sp>
    <dsp:sp modelId="{D67C07D2-7D58-48EB-B5B7-2AD7B5CB8C98}">
      <dsp:nvSpPr>
        <dsp:cNvPr id="0" name=""/>
        <dsp:cNvSpPr/>
      </dsp:nvSpPr>
      <dsp:spPr>
        <a:xfrm>
          <a:off x="3171019" y="0"/>
          <a:ext cx="3520145" cy="5102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2016</a:t>
          </a:r>
        </a:p>
      </dsp:txBody>
      <dsp:txXfrm>
        <a:off x="3426162" y="0"/>
        <a:ext cx="3009860" cy="510285"/>
      </dsp:txXfrm>
    </dsp:sp>
    <dsp:sp modelId="{D1F7EAC4-EEA3-443C-81F8-21C4A0A3EB29}">
      <dsp:nvSpPr>
        <dsp:cNvPr id="0" name=""/>
        <dsp:cNvSpPr/>
      </dsp:nvSpPr>
      <dsp:spPr>
        <a:xfrm>
          <a:off x="6339150" y="0"/>
          <a:ext cx="3520145" cy="510285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2017</a:t>
          </a:r>
        </a:p>
      </dsp:txBody>
      <dsp:txXfrm>
        <a:off x="6594293" y="0"/>
        <a:ext cx="3009860" cy="5102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C6F17A-CC6F-4A2B-A5EC-6FEDE7DE7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7C6D7D-65EC-46C3-AE5D-BFF6D01BB12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AB0-2969-4F4C-8EA0-806D73470759}" type="datetimeFigureOut">
              <a:rPr lang="en-US" smtClean="0"/>
              <a:t>9/15/2018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168AF47-735F-4428-BD84-CDBF36EAB7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DF03C5A-1706-4E4A-ADAF-6C1099F2B0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17FA4C-8DD7-4025-A5EA-A33BCA6A44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6A581-250F-4E57-90AD-6A0A8C3D8F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325859-4A6F-4852-88BE-F3B2EDEA8FE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relational-databases/security/dynamic-data-masking?view=sql-server-2017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t-sql/functions/formatmessage-transact-sql?view=sql-server-2017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t-sql/functions/session-context-transact-sql?view=sql-server-2017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microsoft.com/en-us/sql/relational-databases/system-stored-procedures/sp-set-session-context-transact-sql?view=sql-server-2017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t-sql/functions/string-split-transact-sql?view=sql-server-2017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microsoft.com/en-us/sql/t-sql/functions/string-escape-transact-sql?view=sql-server-2017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t-sql/statements/truncate-table-transact-sql?view=sql-server-2017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Niko really likes </a:t>
            </a:r>
            <a:r>
              <a:rPr lang="en-US" dirty="0" err="1"/>
              <a:t>Columnstore</a:t>
            </a:r>
            <a:r>
              <a:rPr lang="en-US" dirty="0"/>
              <a:t> indexes http://www.nikoport.com/columnstore/</a:t>
            </a:r>
          </a:p>
          <a:p>
            <a:endParaRPr lang="en-US" dirty="0"/>
          </a:p>
          <a:p>
            <a:r>
              <a:rPr lang="en-US" dirty="0"/>
              <a:t>Easy primer https://blogs.sentryone.com/melissacoates/overview-columnstore-indexes-sql-server/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25859-4A6F-4852-88BE-F3B2EDEA8FE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5584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25859-4A6F-4852-88BE-F3B2EDEA8FE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8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https://docs.microsoft.com/en-us/sql/relational-databases/in-memory-oltp/in-memory-oltp-in-memory-optimization?view=sql-server-2014</a:t>
            </a:r>
          </a:p>
          <a:p>
            <a:endParaRPr lang="en-US" dirty="0"/>
          </a:p>
          <a:p>
            <a:r>
              <a:rPr lang="en-US" dirty="0"/>
              <a:t>https://docs.microsoft.com/en-us/sql/relational-databases/in-memory-oltp/memory-optimized-tables?view=sql-server-2014</a:t>
            </a:r>
          </a:p>
          <a:p>
            <a:endParaRPr lang="en-US" dirty="0"/>
          </a:p>
          <a:p>
            <a:r>
              <a:rPr lang="en-US" dirty="0"/>
              <a:t>https://sqljudo.wordpress.com/2015/03/10/tsql-tue-64-tuning-ssis-with-in-memory-stage/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DE995-CC4F-4FC2-B147-4E8C670B1D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719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Almost. Denver was more clever than me</a:t>
            </a:r>
          </a:p>
          <a:p>
            <a:r>
              <a:rPr lang="en-US" dirty="0"/>
              <a:t>Also, make sure the patient name </a:t>
            </a:r>
            <a:r>
              <a:rPr lang="en-US"/>
              <a:t>is deterministic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25859-4A6F-4852-88BE-F3B2EDEA8FE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958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https://docs.microsoft.com/en-us/sql/relational-databases/security/dynamic-data-masking?view=sql-server-2017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25859-4A6F-4852-88BE-F3B2EDEA8F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755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https://docs.microsoft.com/en-us/sql/t-sql/functions/formatmessage-transact-sql?view=sql-server-2017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25859-4A6F-4852-88BE-F3B2EDEA8FE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721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https://docs.microsoft.com/en-us/sql/t-sql/functions/session-context-transact-sql?view=sql-server-2017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https://docs.microsoft.com/en-us/sql/relational-databases/system-stored-procedures/sp-set-session-context-transact-sql?view=sql-server-2017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25859-4A6F-4852-88BE-F3B2EDEA8FE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290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https://docs.microsoft.com/en-us/sql/t-sql/functions/string-split-transact-sql?view=sql-server-2017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https://docs.microsoft.com/en-us/sql/t-sql/functions/string-escape-transact-sql?view=sql-server-2017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25859-4A6F-4852-88BE-F3B2EDEA8FE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882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https://docs.microsoft.com/en-us/sql/t-sql/statements/truncate-table-transact-sql?view=sql-server-2017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25859-4A6F-4852-88BE-F3B2EDEA8FE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72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25859-4A6F-4852-88BE-F3B2EDEA8FE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071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69CB8-F204-4D06-B913-C5A26A89888A}" type="datetimeFigureOut">
              <a:rPr lang="en-US" dirty="0"/>
              <a:t>9/15/2018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E300-0A13-4A81-945A-7333C271A069}" type="datetimeFigureOut">
              <a:rPr lang="en-US" dirty="0"/>
              <a:t>9/15/2018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1962-1EA4-46E7-BCB0-F36CE46D1A59}" type="datetimeFigureOut">
              <a:rPr lang="en-US" dirty="0"/>
              <a:t>9/15/2018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376-B19C-488D-ABEB-03C7E6E9E3E0}" type="datetimeFigureOut">
              <a:rPr lang="en-US" dirty="0"/>
              <a:t>9/15/2018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077B-A50F-4D64-8574-E2D6A98A5553}" type="datetimeFigureOut">
              <a:rPr lang="en-US" dirty="0"/>
              <a:t>9/15/2018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2A62-1983-43A1-A163-D8AA46534C80}" type="datetimeFigureOut">
              <a:rPr lang="en-US" dirty="0"/>
              <a:t>9/15/2018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F3E3B-34E3-4345-B2A1-994B83598A9C}" type="datetimeFigureOut">
              <a:rPr lang="en-US" dirty="0"/>
              <a:t>9/15/2018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16C96-82A1-4D77-8ADA-627AC6FE3D65}" type="datetimeFigureOut">
              <a:rPr lang="en-US" dirty="0"/>
              <a:t>9/15/2018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2C1E-28F2-47E9-802D-339E64E2F920}" type="datetimeFigureOut">
              <a:rPr lang="en-US" dirty="0"/>
              <a:t>9/15/2018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4271A48-F18A-45B3-BC05-1E27DA3F88AF}" type="datetimeFigureOut">
              <a:rPr lang="en-US" dirty="0"/>
              <a:t>9/15/2018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47F8-9654-4282-85D2-65F41AAE7A75}" type="datetimeFigureOut">
              <a:rPr lang="en-US" dirty="0"/>
              <a:t>9/15/2018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DC5B261-8843-42D1-AAFC-05E20E2D9B97}" type="datetimeFigureOut">
              <a:rPr lang="en-US" dirty="0"/>
              <a:t>9/15/2018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7.jfif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bill.fellows@sterlingdataconsulting.com" TargetMode="Externa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3C155-522F-4765-8502-8E00F350D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What’s new with SQL Server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6CDB6D-DEE8-4B79-86CA-8AC2DCAEA9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catchup guide for developers (2014-2017)</a:t>
            </a:r>
          </a:p>
        </p:txBody>
      </p:sp>
    </p:spTree>
    <p:extLst>
      <p:ext uri="{BB962C8B-B14F-4D97-AF65-F5344CB8AC3E}">
        <p14:creationId xmlns:p14="http://schemas.microsoft.com/office/powerpoint/2010/main" val="1330611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D9B40-C4D2-491E-BD3A-1B85AAA54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E3F5E-1A10-4ABD-8B2A-854914F98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Always Encrypted</a:t>
            </a:r>
          </a:p>
          <a:p>
            <a:r>
              <a:rPr lang="en-US" dirty="0"/>
              <a:t>Create or Alter</a:t>
            </a:r>
          </a:p>
          <a:p>
            <a:r>
              <a:rPr lang="en-US" dirty="0"/>
              <a:t>Dynamic Data Masking</a:t>
            </a:r>
          </a:p>
          <a:p>
            <a:r>
              <a:rPr lang="en-US" dirty="0"/>
              <a:t>Drop if Exists</a:t>
            </a:r>
          </a:p>
          <a:p>
            <a:r>
              <a:rPr lang="en-US" dirty="0" err="1"/>
              <a:t>FormatMessage</a:t>
            </a:r>
            <a:endParaRPr lang="en-US" dirty="0"/>
          </a:p>
          <a:p>
            <a:r>
              <a:rPr lang="en-US" dirty="0"/>
              <a:t>JSON</a:t>
            </a:r>
          </a:p>
          <a:p>
            <a:r>
              <a:rPr lang="en-US" dirty="0"/>
              <a:t>R</a:t>
            </a:r>
          </a:p>
          <a:p>
            <a:r>
              <a:rPr lang="en-US" dirty="0" err="1"/>
              <a:t>SessionContext</a:t>
            </a:r>
            <a:endParaRPr lang="en-US" dirty="0"/>
          </a:p>
          <a:p>
            <a:r>
              <a:rPr lang="en-US" dirty="0"/>
              <a:t>String Split/Escape</a:t>
            </a:r>
          </a:p>
          <a:p>
            <a:r>
              <a:rPr lang="en-US" dirty="0"/>
              <a:t>Truncate partition</a:t>
            </a:r>
          </a:p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E89C044-3EB5-4AB2-9D88-EBD1551980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7519169"/>
              </p:ext>
            </p:extLst>
          </p:nvPr>
        </p:nvGraphicFramePr>
        <p:xfrm>
          <a:off x="1097278" y="6295487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3744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E959-B399-4F4D-A018-0A39D0C20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Encrypted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567BFD-B08C-4170-B533-D6E0549F0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Finally, the DBA is defeated!</a:t>
            </a:r>
          </a:p>
          <a:p>
            <a:r>
              <a:rPr lang="en-US" dirty="0"/>
              <a:t>Always Encrypted provides a separation between those who own the data (and can view it) and those who manage the data (but should have no access)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Trivial to implement</a:t>
            </a:r>
          </a:p>
          <a:p>
            <a:endParaRPr lang="en-US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C06F0D4-D77A-4DC9-A805-A777D2CFA0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704114"/>
              </p:ext>
            </p:extLst>
          </p:nvPr>
        </p:nvGraphicFramePr>
        <p:xfrm>
          <a:off x="1097280" y="3924421"/>
          <a:ext cx="10058400" cy="11125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76314751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3991815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302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Add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 property to connection 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137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Run encryption wizard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Parameterize queries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979817"/>
                  </a:ext>
                </a:extLst>
              </a:tr>
            </a:tbl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E55AC78-DA78-4F7B-99A8-C0B8F4EC25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5709282"/>
              </p:ext>
            </p:extLst>
          </p:nvPr>
        </p:nvGraphicFramePr>
        <p:xfrm>
          <a:off x="1097278" y="6295487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03799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9F14A-8964-4B0D-BB97-AE9F1EEF1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or alter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ECD44-EC66-4738-829B-F6C8ECA2B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Syntactic sugar</a:t>
            </a:r>
          </a:p>
          <a:p>
            <a:r>
              <a:rPr lang="en-US" dirty="0"/>
              <a:t>No longer have to have two different commands for changing objects </a:t>
            </a:r>
          </a:p>
          <a:p>
            <a:pPr lvl="1"/>
            <a:r>
              <a:rPr lang="en-US" dirty="0"/>
              <a:t>STORED PROCEDURES</a:t>
            </a:r>
          </a:p>
          <a:p>
            <a:pPr lvl="1"/>
            <a:r>
              <a:rPr lang="en-US" dirty="0"/>
              <a:t>FUNCTIONS</a:t>
            </a:r>
          </a:p>
          <a:p>
            <a:pPr lvl="1"/>
            <a:r>
              <a:rPr lang="en-US" dirty="0"/>
              <a:t>TRIGGERS</a:t>
            </a:r>
          </a:p>
          <a:p>
            <a:pPr lvl="1"/>
            <a:r>
              <a:rPr lang="en-US" dirty="0"/>
              <a:t>VIEWS</a:t>
            </a:r>
          </a:p>
          <a:p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2E7CFF1-95BE-4DF1-8896-934A1B5E5B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5709282"/>
              </p:ext>
            </p:extLst>
          </p:nvPr>
        </p:nvGraphicFramePr>
        <p:xfrm>
          <a:off x="1097278" y="6295487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2511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ECE54-FA48-40BF-921C-F05ECBE40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data masking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A731E-4717-4C04-B30D-90C278DE8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 Data Masking is a lightweight feature that allows the </a:t>
            </a:r>
            <a:r>
              <a:rPr lang="en-US" i="1" dirty="0"/>
              <a:t>obscuring</a:t>
            </a:r>
            <a:r>
              <a:rPr lang="en-US" dirty="0"/>
              <a:t> of data without physically changing it. </a:t>
            </a:r>
          </a:p>
          <a:p>
            <a:pPr lvl="1"/>
            <a:r>
              <a:rPr lang="en-US" dirty="0"/>
              <a:t>Default</a:t>
            </a:r>
          </a:p>
          <a:p>
            <a:pPr lvl="1"/>
            <a:r>
              <a:rPr lang="en-US" dirty="0"/>
              <a:t>Email</a:t>
            </a:r>
          </a:p>
          <a:p>
            <a:pPr lvl="1"/>
            <a:r>
              <a:rPr lang="en-US" dirty="0"/>
              <a:t>Partial</a:t>
            </a:r>
          </a:p>
          <a:p>
            <a:pPr lvl="1"/>
            <a:r>
              <a:rPr lang="en-US" dirty="0"/>
              <a:t>Random</a:t>
            </a:r>
          </a:p>
          <a:p>
            <a:r>
              <a:rPr lang="en-US" sz="4400" dirty="0"/>
              <a:t>Super important note from Books Online</a:t>
            </a:r>
            <a:endParaRPr lang="en-US" dirty="0"/>
          </a:p>
          <a:p>
            <a:pPr lvl="1"/>
            <a:r>
              <a:rPr lang="en-US" dirty="0"/>
              <a:t>Dynamic Data Masking should not be used as an isolated measure to fully secure sensitive data from users running ad-hoc queries on the database. It is appropriate for preventing accidental sensitive data exposure, but will not protect against malicious intent to infer the underlying data.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64C08F8-C5E0-46E7-8CA7-FBF34B9644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5709282"/>
              </p:ext>
            </p:extLst>
          </p:nvPr>
        </p:nvGraphicFramePr>
        <p:xfrm>
          <a:off x="1097278" y="6295487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29040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9B706-F634-4F62-BA00-5DF8B7BE7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 if exists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BAB85-F4EA-403E-9BEA-639523379B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1845733"/>
            <a:ext cx="4937760" cy="4449753"/>
          </a:xfrm>
        </p:spPr>
        <p:txBody>
          <a:bodyPr>
            <a:normAutofit/>
          </a:bodyPr>
          <a:lstStyle/>
          <a:p>
            <a:r>
              <a:rPr lang="en-US" dirty="0"/>
              <a:t>More syntactic sugar!</a:t>
            </a:r>
          </a:p>
          <a:p>
            <a:r>
              <a:rPr lang="en-US" dirty="0"/>
              <a:t>Wider range of objects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Sorry about your permissions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E2F1A8E-ACF1-4569-A5CF-4A013F0E12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00800" y="2114550"/>
            <a:ext cx="4572000" cy="3486150"/>
          </a:xfr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D2C50BE-5221-4508-AC5F-01B8D0A2DC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5709282"/>
              </p:ext>
            </p:extLst>
          </p:nvPr>
        </p:nvGraphicFramePr>
        <p:xfrm>
          <a:off x="1097278" y="6295487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708DC53-2CDA-44BD-A8D4-4AFE96E01E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560400"/>
              </p:ext>
            </p:extLst>
          </p:nvPr>
        </p:nvGraphicFramePr>
        <p:xfrm>
          <a:off x="1097278" y="2592167"/>
          <a:ext cx="3626804" cy="3154680"/>
        </p:xfrm>
        <a:graphic>
          <a:graphicData uri="http://schemas.openxmlformats.org/drawingml/2006/table">
            <a:tbl>
              <a:tblPr/>
              <a:tblGrid>
                <a:gridCol w="1813402">
                  <a:extLst>
                    <a:ext uri="{9D8B030D-6E8A-4147-A177-3AD203B41FA5}">
                      <a16:colId xmlns:a16="http://schemas.microsoft.com/office/drawing/2014/main" val="1844878727"/>
                    </a:ext>
                  </a:extLst>
                </a:gridCol>
                <a:gridCol w="1813402">
                  <a:extLst>
                    <a:ext uri="{9D8B030D-6E8A-4147-A177-3AD203B41FA5}">
                      <a16:colId xmlns:a16="http://schemas.microsoft.com/office/drawing/2014/main" val="32547346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AGGREGATE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ASSEMBLY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782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DATABASE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DEFAULT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7624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FUNCTION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INDEX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8711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PROCEDURE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ROLE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9075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RULE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SCHEMA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37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SECURITY POLICY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SEQUENCE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311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SYNONYM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TABLE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959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TRIGGER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TYPE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778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USER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VIEW</a:t>
                      </a:r>
                    </a:p>
                  </a:txBody>
                  <a:tcPr marL="82550" marR="82550" marT="38100" marB="38100" anchor="ctr">
                    <a:lnL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73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4613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F4041-8A02-4E15-8E7D-23156A5C3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E9906-C6A4-484A-B9B4-84CBFA4A4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allows for a subset of C style formatters</a:t>
            </a:r>
          </a:p>
          <a:p>
            <a:r>
              <a:rPr lang="en-US" dirty="0"/>
              <a:t>Similar to RAISERROR but allows for further formatting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9B491FC-12A0-47B5-94B1-5AD5BB2C75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5709282"/>
              </p:ext>
            </p:extLst>
          </p:nvPr>
        </p:nvGraphicFramePr>
        <p:xfrm>
          <a:off x="1097278" y="6295487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7168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48DDA-61D4-49A7-ABB6-FE7057078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860E67-EC39-4F22-A64C-53A90A11EB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317322"/>
          </a:xfrm>
        </p:spPr>
        <p:txBody>
          <a:bodyPr/>
          <a:lstStyle/>
          <a:p>
            <a:r>
              <a:rPr lang="en-US" dirty="0"/>
              <a:t>All the joy of XML in fewer characters.</a:t>
            </a:r>
          </a:p>
          <a:p>
            <a:pPr lvl="1"/>
            <a:r>
              <a:rPr lang="en-US" dirty="0"/>
              <a:t>{"</a:t>
            </a:r>
            <a:r>
              <a:rPr lang="en-US" dirty="0" err="1"/>
              <a:t>CollectionName</a:t>
            </a:r>
            <a:r>
              <a:rPr lang="en-US" dirty="0"/>
              <a:t>":</a:t>
            </a:r>
          </a:p>
          <a:p>
            <a:pPr lvl="1"/>
            <a:r>
              <a:rPr lang="en-US" dirty="0"/>
              <a:t>    [</a:t>
            </a:r>
          </a:p>
          <a:p>
            <a:pPr lvl="1"/>
            <a:r>
              <a:rPr lang="en-US" dirty="0"/>
              <a:t>        {"number":1,"type":"A","foo":null}</a:t>
            </a:r>
          </a:p>
          <a:p>
            <a:pPr lvl="1"/>
            <a:r>
              <a:rPr lang="en-US" dirty="0"/>
              <a:t>    ,	{...}</a:t>
            </a:r>
          </a:p>
          <a:p>
            <a:pPr lvl="1"/>
            <a:r>
              <a:rPr lang="en-US" dirty="0"/>
              <a:t>    ]</a:t>
            </a:r>
          </a:p>
          <a:p>
            <a:pPr lvl="1"/>
            <a:r>
              <a:rPr lang="en-US" dirty="0"/>
              <a:t>}</a:t>
            </a:r>
          </a:p>
          <a:p>
            <a:pPr marL="201168" lvl="1" indent="0">
              <a:buNone/>
            </a:pPr>
            <a:endParaRPr lang="en-US" dirty="0"/>
          </a:p>
          <a:p>
            <a:r>
              <a:rPr lang="en-US" dirty="0"/>
              <a:t>ISJSON			JSON_VALUE</a:t>
            </a:r>
          </a:p>
          <a:p>
            <a:r>
              <a:rPr lang="en-US" dirty="0"/>
              <a:t>JSON_QUERY		JSON_MODIFY</a:t>
            </a:r>
          </a:p>
          <a:p>
            <a:r>
              <a:rPr lang="en-US" dirty="0"/>
              <a:t>OPENJSON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5D5AF01-A475-46D8-A7DD-C5F03D64D7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96175" y="2366963"/>
            <a:ext cx="2381250" cy="2981325"/>
          </a:xfr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29956A0-AF82-4E66-930C-E16A8684D8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5709282"/>
              </p:ext>
            </p:extLst>
          </p:nvPr>
        </p:nvGraphicFramePr>
        <p:xfrm>
          <a:off x="1097278" y="6295487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82808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3E3C9-6714-4C1F-93E3-8EDF2BA2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0EDE8-F340-4E45-B4C9-76F86223DA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External processing, all on local server. </a:t>
            </a:r>
          </a:p>
          <a:p>
            <a:r>
              <a:rPr lang="en-US" dirty="0"/>
              <a:t>Avoids leaky data</a:t>
            </a:r>
          </a:p>
          <a:p>
            <a:r>
              <a:rPr lang="en-US" dirty="0"/>
              <a:t>Requires service restart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B0C9657-1C75-4FE3-9B14-223CC2226A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72363" y="2914650"/>
            <a:ext cx="2428875" cy="1885950"/>
          </a:xfr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173870D-C9E0-4773-B1CB-7A569315DF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5709282"/>
              </p:ext>
            </p:extLst>
          </p:nvPr>
        </p:nvGraphicFramePr>
        <p:xfrm>
          <a:off x="1097278" y="6295487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15735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2D221-397C-4CFB-BB7B-299EAB450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 Level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0958D-8B76-467A-AD15-862356755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2016 introduced a new object, SECURITY POLICY. </a:t>
            </a:r>
          </a:p>
          <a:p>
            <a:endParaRPr lang="en-US" dirty="0"/>
          </a:p>
          <a:p>
            <a:r>
              <a:rPr lang="en-US" dirty="0"/>
              <a:t>Security policies allow you to </a:t>
            </a:r>
            <a:r>
              <a:rPr lang="en-US" b="1" dirty="0"/>
              <a:t>block</a:t>
            </a:r>
            <a:r>
              <a:rPr lang="en-US" dirty="0"/>
              <a:t> actions and force </a:t>
            </a:r>
            <a:r>
              <a:rPr lang="en-US" b="1" dirty="0"/>
              <a:t>filtering</a:t>
            </a:r>
            <a:r>
              <a:rPr lang="en-US" dirty="0"/>
              <a:t> by writing </a:t>
            </a:r>
            <a:r>
              <a:rPr lang="en-US" i="1" dirty="0"/>
              <a:t>custom functions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6AE5FB1-6F2E-44C8-8654-5037027AA6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5709282"/>
              </p:ext>
            </p:extLst>
          </p:nvPr>
        </p:nvGraphicFramePr>
        <p:xfrm>
          <a:off x="1097278" y="6295487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063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99F3E-A7C6-4B39-8846-2D3101DB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SESSION_CONTEXT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44E66-DB50-495D-8CD0-2C4C2F76C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CONTEXT_INFO, but better. Key-value pairs of text instead of a single </a:t>
            </a:r>
            <a:r>
              <a:rPr lang="en-US" dirty="0" err="1"/>
              <a:t>bitmasked</a:t>
            </a:r>
            <a:r>
              <a:rPr lang="en-US" dirty="0"/>
              <a:t> values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60B913F-7193-4FE4-8FB9-3B811BEC20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5709282"/>
              </p:ext>
            </p:extLst>
          </p:nvPr>
        </p:nvGraphicFramePr>
        <p:xfrm>
          <a:off x="1097278" y="6295487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79792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FE0705-557C-49A7-BA04-AE8E91030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232EBB-3965-44DF-B012-C3A0DB1A991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Bill Fellows</a:t>
            </a:r>
          </a:p>
          <a:p>
            <a:r>
              <a:rPr lang="en-US" dirty="0"/>
              <a:t>Owner Sterling Data Consulting (happy to take your money)</a:t>
            </a:r>
          </a:p>
          <a:p>
            <a:r>
              <a:rPr lang="en-US" dirty="0"/>
              <a:t>SQL Server 7 - current</a:t>
            </a:r>
          </a:p>
          <a:p>
            <a:r>
              <a:rPr lang="en-US" dirty="0"/>
              <a:t>Microsoft Data Platform MVP</a:t>
            </a:r>
          </a:p>
          <a:p>
            <a:r>
              <a:rPr lang="en-US" dirty="0"/>
              <a:t>Loves: SSIS, TSQL, Python, problem solving</a:t>
            </a:r>
          </a:p>
          <a:p>
            <a:r>
              <a:rPr lang="en-US" dirty="0">
                <a:hlinkClick r:id="rId2"/>
              </a:rPr>
              <a:t>bill.fellows@sterlingdataconsulting.com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billinkc</a:t>
            </a:r>
            <a:endParaRPr lang="en-US" dirty="0"/>
          </a:p>
          <a:p>
            <a:r>
              <a:rPr lang="en-US" dirty="0"/>
              <a:t>816.200.7682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4F1E982-6294-4367-992F-4F4F62325A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39193" y="1846263"/>
            <a:ext cx="2895215" cy="40227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8367CB-6F2D-4A98-A0C6-504EAE269D1A}"/>
              </a:ext>
            </a:extLst>
          </p:cNvPr>
          <p:cNvSpPr txBox="1"/>
          <p:nvPr/>
        </p:nvSpPr>
        <p:spPr>
          <a:xfrm>
            <a:off x="7239193" y="5977891"/>
            <a:ext cx="2895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 me</a:t>
            </a:r>
          </a:p>
        </p:txBody>
      </p:sp>
    </p:spTree>
    <p:extLst>
      <p:ext uri="{BB962C8B-B14F-4D97-AF65-F5344CB8AC3E}">
        <p14:creationId xmlns:p14="http://schemas.microsoft.com/office/powerpoint/2010/main" val="2368808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31A5D-51C9-40DF-9032-D1B8DE474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STRING_SPLIT and STRING_ESCAPE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C1865-55C1-43A6-9E9E-A6BB81E04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String splitting will shred a column into multiple rows</a:t>
            </a:r>
          </a:p>
          <a:p>
            <a:endParaRPr lang="en-US" dirty="0"/>
          </a:p>
          <a:p>
            <a:pPr lvl="1"/>
            <a:r>
              <a:rPr lang="en-US" dirty="0"/>
              <a:t>SELECT * FROM STRING_SPLIT('1,2,3,4,5', ',') AS Demo;</a:t>
            </a:r>
          </a:p>
          <a:p>
            <a:endParaRPr lang="en-US" dirty="0"/>
          </a:p>
          <a:p>
            <a:r>
              <a:rPr lang="en-US" dirty="0"/>
              <a:t>String escaping will replace invalid characters with their entity values. Applicable to JSON</a:t>
            </a:r>
          </a:p>
          <a:p>
            <a:endParaRPr lang="en-US" dirty="0"/>
          </a:p>
          <a:p>
            <a:pPr lvl="1"/>
            <a:r>
              <a:rPr lang="en-US" dirty="0"/>
              <a:t>SELECT STRING_ESCAPE('Hello tab' + CHAR(9)+'world', 'json');</a:t>
            </a:r>
          </a:p>
          <a:p>
            <a:endParaRPr lang="en-US" dirty="0"/>
          </a:p>
          <a:p>
            <a:r>
              <a:rPr lang="en-US" dirty="0"/>
              <a:t>What’s missing?</a:t>
            </a:r>
          </a:p>
          <a:p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2473A1B-28BC-4D84-91F8-4134453A02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5709282"/>
              </p:ext>
            </p:extLst>
          </p:nvPr>
        </p:nvGraphicFramePr>
        <p:xfrm>
          <a:off x="1097278" y="6295487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2657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9CEED-C8DB-4E9E-B365-E1988DCF1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8F9F2-1245-493B-87CF-393F7B649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Truncate can now target a specific partition(s)</a:t>
            </a:r>
          </a:p>
          <a:p>
            <a:endParaRPr lang="en-US" dirty="0"/>
          </a:p>
          <a:p>
            <a:pPr lvl="1"/>
            <a:r>
              <a:rPr lang="en-US" dirty="0"/>
              <a:t>TRUNCATE TABLE </a:t>
            </a:r>
            <a:r>
              <a:rPr lang="en-US" dirty="0" err="1"/>
              <a:t>dbo.PartitionDemo</a:t>
            </a:r>
            <a:r>
              <a:rPr lang="en-US" dirty="0"/>
              <a:t> WITH (PARTITIONS (2, 4, 6 TO 8));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4610520-5166-46D5-BD3B-D7B9F43DBB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5709282"/>
              </p:ext>
            </p:extLst>
          </p:nvPr>
        </p:nvGraphicFramePr>
        <p:xfrm>
          <a:off x="1097278" y="6295487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170302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AE831-8C96-4F2E-870B-C1A0427C4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92143-B98F-495D-9A22-E8936215C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CLR</a:t>
            </a:r>
          </a:p>
          <a:p>
            <a:r>
              <a:rPr lang="en-US" dirty="0"/>
              <a:t>COMPRESS/DECOMPRESS</a:t>
            </a:r>
          </a:p>
          <a:p>
            <a:r>
              <a:rPr lang="en-US" dirty="0"/>
              <a:t>Graph Processing</a:t>
            </a:r>
          </a:p>
          <a:p>
            <a:r>
              <a:rPr lang="en-US" dirty="0"/>
              <a:t>Linux</a:t>
            </a:r>
          </a:p>
          <a:p>
            <a:r>
              <a:rPr lang="en-US" dirty="0"/>
              <a:t>Python</a:t>
            </a:r>
          </a:p>
          <a:p>
            <a:r>
              <a:rPr lang="en-US" dirty="0"/>
              <a:t>SELECT INTO</a:t>
            </a:r>
          </a:p>
          <a:p>
            <a:r>
              <a:rPr lang="en-US" dirty="0"/>
              <a:t>STRING_AGG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8224430-0386-4611-AD94-FFF5D0CDA6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7524855"/>
              </p:ext>
            </p:extLst>
          </p:nvPr>
        </p:nvGraphicFramePr>
        <p:xfrm>
          <a:off x="1097278" y="6295487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9659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97D6E-E772-4B1D-8407-3BEBC36F5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24164-958A-4B71-B07B-3C7ED1236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runs on Linux</a:t>
            </a:r>
          </a:p>
          <a:p>
            <a:endParaRPr lang="en-US" dirty="0"/>
          </a:p>
          <a:p>
            <a:r>
              <a:rPr lang="en-US" dirty="0"/>
              <a:t>And we completely changed out how permissions worked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E60BE695-A7D9-42D1-AF0B-01A6D24AA6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6494331"/>
              </p:ext>
            </p:extLst>
          </p:nvPr>
        </p:nvGraphicFramePr>
        <p:xfrm>
          <a:off x="1097278" y="6295487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2142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7B753-43D8-4362-835C-FC5A5BE43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 DECOMPRESS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7226B-6599-49FF-A13C-A7D5617BD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you can zip/unzip natively within TSQL using GZIP algorithm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5275B55-DBD6-4F98-BAE2-10125D2EA7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2522311"/>
              </p:ext>
            </p:extLst>
          </p:nvPr>
        </p:nvGraphicFramePr>
        <p:xfrm>
          <a:off x="1097278" y="6345936"/>
          <a:ext cx="9862185" cy="512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2444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27AA8-247A-415B-BDAA-7D55D03B1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4BB81-5424-45E1-99BB-2EBC8E355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 processing has nothing to do with visualizations</a:t>
            </a:r>
          </a:p>
          <a:p>
            <a:r>
              <a:rPr lang="en-US" dirty="0"/>
              <a:t>Everything to do with relationships</a:t>
            </a:r>
          </a:p>
          <a:p>
            <a:r>
              <a:rPr lang="en-US" dirty="0"/>
              <a:t>Nodes</a:t>
            </a:r>
          </a:p>
          <a:p>
            <a:r>
              <a:rPr lang="en-US" dirty="0"/>
              <a:t>Edges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E84F928-7770-4914-A50E-A8F9494EFD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6494331"/>
              </p:ext>
            </p:extLst>
          </p:nvPr>
        </p:nvGraphicFramePr>
        <p:xfrm>
          <a:off x="1097278" y="6295487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8140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A78B4-1744-4E55-A352-60C522ECF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573AE5-0F08-4F8E-B655-A459064888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SQL Server runs on Linux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FD467BA-B0CA-44D0-8D8C-9306198FBD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05550" y="2047875"/>
            <a:ext cx="4762500" cy="3619500"/>
          </a:xfr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0BA0619-B5A4-4E3D-8FB0-49F692614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6494331"/>
              </p:ext>
            </p:extLst>
          </p:nvPr>
        </p:nvGraphicFramePr>
        <p:xfrm>
          <a:off x="1097278" y="6295487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665749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FF3CA-1BE2-47F1-A1D7-7F33D95B9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DC4EC-C01E-4184-8AB2-AAFB1B851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sys.sp_execute_external_script</a:t>
            </a:r>
            <a:r>
              <a:rPr lang="en-US" dirty="0"/>
              <a:t> returns!</a:t>
            </a:r>
          </a:p>
          <a:p>
            <a:r>
              <a:rPr lang="en-US" dirty="0"/>
              <a:t>Rampant speculation, what other languages might we specify in </a:t>
            </a:r>
            <a:r>
              <a:rPr lang="en-US" dirty="0" err="1"/>
              <a:t>v.Next</a:t>
            </a:r>
            <a:r>
              <a:rPr lang="en-US" dirty="0"/>
              <a:t>?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22F297C-520D-4195-8CAE-8C38561EDB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6897274"/>
              </p:ext>
            </p:extLst>
          </p:nvPr>
        </p:nvGraphicFramePr>
        <p:xfrm>
          <a:off x="1097278" y="6336792"/>
          <a:ext cx="9862185" cy="521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7331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57DD-32E6-413E-BA61-C4FA22B91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INTO (again)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F8DAC-FA23-4CB0-B42C-C3A55E403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Specify target filegroup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1B08269-3B6E-42C1-B160-2190640242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0186071"/>
              </p:ext>
            </p:extLst>
          </p:nvPr>
        </p:nvGraphicFramePr>
        <p:xfrm>
          <a:off x="1097278" y="6345936"/>
          <a:ext cx="9862185" cy="512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96194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57DD-32E6-413E-BA61-C4FA22B91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STRING_AGG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F8DAC-FA23-4CB0-B42C-C3A55E403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Combines multiple rows of data using a </a:t>
            </a:r>
            <a:r>
              <a:rPr lang="en-US" dirty="0" err="1"/>
              <a:t>delimter</a:t>
            </a:r>
            <a:endParaRPr lang="en-US" dirty="0"/>
          </a:p>
          <a:p>
            <a:r>
              <a:rPr lang="en-US" dirty="0"/>
              <a:t>Classic approach involves undocumented behavior from FOR XML PATH clause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1B08269-3B6E-42C1-B160-2190640242E9}"/>
              </a:ext>
            </a:extLst>
          </p:cNvPr>
          <p:cNvGraphicFramePr/>
          <p:nvPr/>
        </p:nvGraphicFramePr>
        <p:xfrm>
          <a:off x="1097278" y="6345936"/>
          <a:ext cx="9862185" cy="512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44199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58DA7-1AA7-4C9D-A2E6-0D9DCA477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6F312B9-D326-4B74-BCCA-3D8F504BD9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7280" y="1845735"/>
            <a:ext cx="5057868" cy="3930686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E7AC3-53B7-49B9-BC0A-4AC63FFB1B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Developer</a:t>
            </a:r>
          </a:p>
          <a:p>
            <a:r>
              <a:rPr lang="en-US" dirty="0"/>
              <a:t>A </a:t>
            </a:r>
            <a:r>
              <a:rPr lang="en-US" i="1" dirty="0"/>
              <a:t>busy</a:t>
            </a:r>
            <a:r>
              <a:rPr lang="en-US" dirty="0"/>
              <a:t> developer</a:t>
            </a:r>
          </a:p>
          <a:p>
            <a:r>
              <a:rPr lang="en-US" dirty="0"/>
              <a:t>Interested in how and when to use a feature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9960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FEF1A-0B85-4D6F-B27C-E6ACD2EB0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E2357-12E6-4E6A-83FF-6D508848D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9BF24E1-C154-460D-AAB6-83E48BEA35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6494331"/>
              </p:ext>
            </p:extLst>
          </p:nvPr>
        </p:nvGraphicFramePr>
        <p:xfrm>
          <a:off x="1097278" y="6295487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0073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914EA-17A4-426A-8A2B-C3E09FC7D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A2726-19DF-4475-9226-A65A6B63F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Visit the sponsors</a:t>
            </a:r>
          </a:p>
          <a:p>
            <a:r>
              <a:rPr lang="en-US" dirty="0"/>
              <a:t>Patch your servers</a:t>
            </a:r>
          </a:p>
        </p:txBody>
      </p:sp>
    </p:spTree>
    <p:extLst>
      <p:ext uri="{BB962C8B-B14F-4D97-AF65-F5344CB8AC3E}">
        <p14:creationId xmlns:p14="http://schemas.microsoft.com/office/powerpoint/2010/main" val="2810951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AE7625-03DD-4480-AC64-782152446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4C1FB7-1424-4B44-8352-2A547E095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SQL Server engine features for developers</a:t>
            </a:r>
          </a:p>
          <a:p>
            <a:r>
              <a:rPr lang="en-US" dirty="0"/>
              <a:t>2014</a:t>
            </a:r>
          </a:p>
          <a:p>
            <a:r>
              <a:rPr lang="en-US" dirty="0"/>
              <a:t>2016</a:t>
            </a:r>
          </a:p>
          <a:p>
            <a:r>
              <a:rPr lang="en-US" dirty="0"/>
              <a:t>2017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715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D1C67-577B-417D-9C8A-8FED77FDB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0344A-280C-4955-8F45-0659F9F67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ColumnstoreIndex</a:t>
            </a:r>
            <a:endParaRPr lang="en-US" dirty="0"/>
          </a:p>
          <a:p>
            <a:r>
              <a:rPr lang="en-US" dirty="0"/>
              <a:t>Memory Optimized Objects</a:t>
            </a:r>
          </a:p>
          <a:p>
            <a:r>
              <a:rPr lang="en-US" dirty="0"/>
              <a:t>Select Into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F4CAFFF-BAC2-4E06-B439-BC7BA8DCE8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3539329"/>
              </p:ext>
            </p:extLst>
          </p:nvPr>
        </p:nvGraphicFramePr>
        <p:xfrm>
          <a:off x="1097278" y="6315741"/>
          <a:ext cx="9862185" cy="542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5656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A1873-BF6F-48EC-A473-703AC9873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Clustered </a:t>
            </a:r>
            <a:r>
              <a:rPr lang="en-US" dirty="0" err="1"/>
              <a:t>Columnstore</a:t>
            </a:r>
            <a:r>
              <a:rPr lang="en-US" dirty="0"/>
              <a:t>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54B77-9259-474A-A880-2E9FC48327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Updateable</a:t>
            </a:r>
          </a:p>
          <a:p>
            <a:r>
              <a:rPr lang="en-US" dirty="0" err="1"/>
              <a:t>Compressable</a:t>
            </a:r>
            <a:r>
              <a:rPr lang="en-US" dirty="0"/>
              <a:t> for low cardinality</a:t>
            </a:r>
          </a:p>
          <a:p>
            <a:r>
              <a:rPr lang="en-US" dirty="0"/>
              <a:t>1M rows or more</a:t>
            </a:r>
          </a:p>
          <a:p>
            <a:r>
              <a:rPr lang="en-US" dirty="0"/>
              <a:t>Column elimination</a:t>
            </a:r>
          </a:p>
          <a:p>
            <a:endParaRPr lang="en-US" dirty="0"/>
          </a:p>
          <a:p>
            <a:r>
              <a:rPr lang="en-US" dirty="0"/>
              <a:t>Background custodial processes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E02E091-2576-45DA-8329-80A3562934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35038" y="2862262"/>
            <a:ext cx="4924425" cy="1133475"/>
          </a:xfr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AE754DCD-9997-48DB-98B3-E67837EB8E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4330448"/>
              </p:ext>
            </p:extLst>
          </p:nvPr>
        </p:nvGraphicFramePr>
        <p:xfrm>
          <a:off x="1097278" y="6327648"/>
          <a:ext cx="9862185" cy="557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2756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73BF85F-28B7-4305-8B67-03CE0D5BAD1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72140" y="324926"/>
            <a:ext cx="11203172" cy="5863040"/>
          </a:xfr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4F0B4F82-87DF-40DC-AB3A-C018BAAE40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9778952"/>
              </p:ext>
            </p:extLst>
          </p:nvPr>
        </p:nvGraphicFramePr>
        <p:xfrm>
          <a:off x="1097278" y="6295487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03162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8370-2063-4A76-B7F8-3A575956F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In-Memory OLTP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111D8-1959-4F85-AE07-D7117B266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Tables				Table Variables			Procedures</a:t>
            </a:r>
          </a:p>
          <a:p>
            <a:endParaRPr lang="en-US" dirty="0"/>
          </a:p>
          <a:p>
            <a:r>
              <a:rPr lang="en-US" dirty="0"/>
              <a:t>ACID compliant; different implementation </a:t>
            </a:r>
          </a:p>
          <a:p>
            <a:r>
              <a:rPr lang="en-US" dirty="0"/>
              <a:t>Durable vs non-durable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 case: staging tables for ETL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6EC9413-81B4-4CE8-894B-DFE773CE00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2019336"/>
              </p:ext>
            </p:extLst>
          </p:nvPr>
        </p:nvGraphicFramePr>
        <p:xfrm>
          <a:off x="1097278" y="6295487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34108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4CA6A-5F5A-40D7-B640-59536C176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Into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36B60-AD87-407B-A3D8-8FCBC19D8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Parallel insert now available with SELECT INTO</a:t>
            </a:r>
          </a:p>
          <a:p>
            <a:r>
              <a:rPr lang="en-US" dirty="0"/>
              <a:t>Why?</a:t>
            </a:r>
          </a:p>
          <a:p>
            <a:r>
              <a:rPr lang="en-US" dirty="0"/>
              <a:t>Speed</a:t>
            </a:r>
          </a:p>
          <a:p>
            <a:r>
              <a:rPr lang="en-US" dirty="0"/>
              <a:t>Why not?</a:t>
            </a:r>
          </a:p>
          <a:p>
            <a:r>
              <a:rPr lang="en-US" dirty="0"/>
              <a:t>Havoc on source control</a:t>
            </a:r>
          </a:p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14EFF59-5233-469F-8795-87BAFE5EBD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4404332"/>
              </p:ext>
            </p:extLst>
          </p:nvPr>
        </p:nvGraphicFramePr>
        <p:xfrm>
          <a:off x="1097278" y="6295487"/>
          <a:ext cx="9862185" cy="51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779571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1185</TotalTime>
  <Words>1007</Words>
  <Application>Microsoft Office PowerPoint</Application>
  <PresentationFormat>Widescreen</PresentationFormat>
  <Paragraphs>288</Paragraphs>
  <Slides>31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Calibri</vt:lpstr>
      <vt:lpstr>Calibri Light</vt:lpstr>
      <vt:lpstr>Retrospect</vt:lpstr>
      <vt:lpstr>What’s new with SQL Server</vt:lpstr>
      <vt:lpstr>About me</vt:lpstr>
      <vt:lpstr>About you</vt:lpstr>
      <vt:lpstr>Agenda</vt:lpstr>
      <vt:lpstr>2014</vt:lpstr>
      <vt:lpstr>Clustered Columnstore Index</vt:lpstr>
      <vt:lpstr>PowerPoint Presentation</vt:lpstr>
      <vt:lpstr>In-Memory OLTP</vt:lpstr>
      <vt:lpstr>Select Into</vt:lpstr>
      <vt:lpstr>2016</vt:lpstr>
      <vt:lpstr>Always Encrypted</vt:lpstr>
      <vt:lpstr>Create or alter</vt:lpstr>
      <vt:lpstr>Dynamic data masking</vt:lpstr>
      <vt:lpstr>Drop if exists</vt:lpstr>
      <vt:lpstr>FORMATMESSAGE</vt:lpstr>
      <vt:lpstr>JSON</vt:lpstr>
      <vt:lpstr>R</vt:lpstr>
      <vt:lpstr>Row Level Security</vt:lpstr>
      <vt:lpstr>SESSION_CONTEXT</vt:lpstr>
      <vt:lpstr>STRING_SPLIT and STRING_ESCAPE</vt:lpstr>
      <vt:lpstr>TRUNCATE</vt:lpstr>
      <vt:lpstr>2017</vt:lpstr>
      <vt:lpstr>CLR</vt:lpstr>
      <vt:lpstr>COMPRESS DECOMPRESS</vt:lpstr>
      <vt:lpstr>Graph processing</vt:lpstr>
      <vt:lpstr>Linux</vt:lpstr>
      <vt:lpstr>Python</vt:lpstr>
      <vt:lpstr>SELECT INTO (again)</vt:lpstr>
      <vt:lpstr>STRING_AGG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new with SQL Server</dc:title>
  <dc:creator>William J. Fellows</dc:creator>
  <cp:lastModifiedBy>William J. Fellows</cp:lastModifiedBy>
  <cp:revision>37</cp:revision>
  <dcterms:created xsi:type="dcterms:W3CDTF">2018-09-14T17:13:24Z</dcterms:created>
  <dcterms:modified xsi:type="dcterms:W3CDTF">2018-09-15T21:54:43Z</dcterms:modified>
</cp:coreProperties>
</file>